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7" r:id="rId2"/>
  </p:sldMasterIdLst>
  <p:notesMasterIdLst>
    <p:notesMasterId r:id="rId21"/>
  </p:notesMasterIdLst>
  <p:sldIdLst>
    <p:sldId id="257" r:id="rId3"/>
    <p:sldId id="280" r:id="rId4"/>
    <p:sldId id="290" r:id="rId5"/>
    <p:sldId id="294" r:id="rId6"/>
    <p:sldId id="295" r:id="rId7"/>
    <p:sldId id="297" r:id="rId8"/>
    <p:sldId id="299" r:id="rId9"/>
    <p:sldId id="298" r:id="rId10"/>
    <p:sldId id="308" r:id="rId11"/>
    <p:sldId id="301" r:id="rId12"/>
    <p:sldId id="296" r:id="rId13"/>
    <p:sldId id="302" r:id="rId14"/>
    <p:sldId id="303" r:id="rId15"/>
    <p:sldId id="304" r:id="rId16"/>
    <p:sldId id="305" r:id="rId17"/>
    <p:sldId id="306" r:id="rId18"/>
    <p:sldId id="307" r:id="rId19"/>
    <p:sldId id="29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85606"/>
  </p:normalViewPr>
  <p:slideViewPr>
    <p:cSldViewPr snapToGrid="0">
      <p:cViewPr varScale="1">
        <p:scale>
          <a:sx n="97" d="100"/>
          <a:sy n="97" d="100"/>
        </p:scale>
        <p:origin x="1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C0480-2A9F-924A-B3E6-7479B087A553}" type="datetimeFigureOut">
              <a:rPr kumimoji="1" lang="zh-TW" altLang="en-US" smtClean="0"/>
              <a:t>2021/9/27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D66B8-AFC7-A94A-896A-B51F5422246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61917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F991E9-0F32-8345-B62D-545E612F4998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34935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94ADF-8986-451C-B1F9-EA7285D76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4625A-CF86-4AFC-B21D-D1E884AFE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0EE9C-1401-4615-81F1-149F3EEA4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132FB-D6E2-4DA2-AB44-3374F646D963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E6C9D-9E3C-4508-BF1F-2BBFA4152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2842-2B48-4A9F-966D-250608CBD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9B808-57D1-493A-97CE-0C7EF2638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022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9E921-CC58-446A-B22C-8A2BC8D38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ECA74-4221-45AC-A242-791B7A4D03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81200"/>
            <a:ext cx="5181600" cy="4195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E6710-14E6-4B0F-A74E-1BD999DCD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81200"/>
            <a:ext cx="5181600" cy="4195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9ECD0D-E72F-4D6E-8DEE-5827AA3C1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132FB-D6E2-4DA2-AB44-3374F646D963}" type="datetimeFigureOut">
              <a:rPr lang="en-US" smtClean="0"/>
              <a:t>9/27/21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39424-D260-49B2-BD97-C3B70B9BF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C6732-82D6-4388-8449-8B1559EA4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9B808-57D1-493A-97CE-0C7EF2638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23DE5-053B-4CD1-95C1-3813424AC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76440"/>
            <a:ext cx="5157787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7EF810-D00C-4E40-B382-4AFA9FF2B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800352"/>
            <a:ext cx="5157787" cy="33893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27C27-791E-4B5D-AFFF-BA7CB744A0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1203"/>
            <a:ext cx="5183188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FFA59A-F0EE-4825-9662-74E4C06AC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00352"/>
            <a:ext cx="5183188" cy="33893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3E58B4-8591-442B-939A-BFBB564CE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132FB-D6E2-4DA2-AB44-3374F646D963}" type="datetimeFigureOut">
              <a:rPr lang="en-US" smtClean="0"/>
              <a:t>9/27/21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51D28F-F3CD-4CE8-810D-75468C635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C259C5-C6F5-4586-8423-F7B42EBCC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9B808-57D1-493A-97CE-0C7EF263842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A32E81C-73E0-4330-9775-28840CA69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80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882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304BB-6138-480E-87CA-66D0583B8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4D1D5D-C9D2-4C9A-91BD-9D39894B7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132FB-D6E2-4DA2-AB44-3374F646D963}" type="datetimeFigureOut">
              <a:rPr lang="en-US" smtClean="0"/>
              <a:t>9/27/21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E031F9-B9F4-4B7D-BF00-5CA73025F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BEEFBE-EC9C-4199-AEFA-254187CC6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9B808-57D1-493A-97CE-0C7EF2638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94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7FEA83-3950-44E0-93F7-31B00F153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132FB-D6E2-4DA2-AB44-3374F646D963}" type="datetimeFigureOut">
              <a:rPr lang="en-US" smtClean="0"/>
              <a:t>9/27/21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80EC92-1940-41FD-AFF3-95A12AA86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E8D15-986E-48FB-950D-8EDA27B2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9B808-57D1-493A-97CE-0C7EF2638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17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D2C44-7E1F-4ECB-BBBF-BAAE73502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603376"/>
            <a:ext cx="5161626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8A45C-9D7F-4EDE-8A8A-BE52BB98C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5161626" cy="15001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rgbClr val="64646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36BD-3E1F-480C-A856-2AB9B54E0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4D1C-FD6F-4500-8DDC-E53BB300D10B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9820F-CA0B-4519-9666-4F948868C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F0FEF-F640-4FDC-BC75-E3759BDAE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BF119-4A32-4AC5-943A-2AB868569C7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80AD0C8-75F3-4596-BCE8-EC00B401CC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1751" y="517236"/>
            <a:ext cx="4978400" cy="557241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16785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D2C44-7E1F-4ECB-BBBF-BAAE73502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603376"/>
            <a:ext cx="10515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8A45C-9D7F-4EDE-8A8A-BE52BB98C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rgbClr val="64646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36BD-3E1F-480C-A856-2AB9B54E0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4D1C-FD6F-4500-8DDC-E53BB300D10B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9820F-CA0B-4519-9666-4F948868C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F0FEF-F640-4FDC-BC75-E3759BDAE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BF119-4A32-4AC5-943A-2AB86856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4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7FEA83-3950-44E0-93F7-31B00F153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4D1C-FD6F-4500-8DDC-E53BB300D10B}" type="datetimeFigureOut">
              <a:rPr lang="en-US" smtClean="0"/>
              <a:t>9/27/21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80EC92-1940-41FD-AFF3-95A12AA86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E8D15-986E-48FB-950D-8EDA27B2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BF119-4A32-4AC5-943A-2AB86856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774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7F512F-D133-46A3-9ECF-18076E81FF22}"/>
              </a:ext>
            </a:extLst>
          </p:cNvPr>
          <p:cNvSpPr/>
          <p:nvPr/>
        </p:nvSpPr>
        <p:spPr>
          <a:xfrm>
            <a:off x="0" y="1"/>
            <a:ext cx="12192000" cy="178117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8E2B6B-686A-4AED-A418-5D16C78B5970}"/>
              </a:ext>
            </a:extLst>
          </p:cNvPr>
          <p:cNvSpPr/>
          <p:nvPr/>
        </p:nvSpPr>
        <p:spPr>
          <a:xfrm>
            <a:off x="0" y="0"/>
            <a:ext cx="12192000" cy="1753985"/>
          </a:xfrm>
          <a:prstGeom prst="rect">
            <a:avLst/>
          </a:prstGeom>
          <a:solidFill>
            <a:srgbClr val="64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39E6D7-A825-424F-A663-FE7568E84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8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B2EA5-DB85-4C9E-BA86-2C2DE2D44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81789"/>
            <a:ext cx="10515600" cy="419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24808-1AEA-4778-83B2-0013D0976E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1132FB-D6E2-4DA2-AB44-3374F646D963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95474-3897-4ECA-B643-AF7C56CEB2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C4F22-5C9C-4D13-9342-396132138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9B808-57D1-493A-97CE-0C7EF2638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647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bg1"/>
          </a:solidFill>
          <a:latin typeface="Source Sans Pro Black" panose="020B0803030403020204" pitchFamily="34" charset="0"/>
          <a:ea typeface="Source Sans Pro Black" panose="020B0803030403020204" pitchFamily="34" charset="0"/>
          <a:cs typeface="Noto Sans" panose="020B0502040504020204" pitchFamily="34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000" kern="1200">
          <a:solidFill>
            <a:srgbClr val="646464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700" kern="1200">
          <a:solidFill>
            <a:srgbClr val="646464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646464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00" kern="1200">
          <a:solidFill>
            <a:srgbClr val="646464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rgbClr val="646464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7F512F-D133-46A3-9ECF-18076E81FF22}"/>
              </a:ext>
            </a:extLst>
          </p:cNvPr>
          <p:cNvSpPr/>
          <p:nvPr/>
        </p:nvSpPr>
        <p:spPr>
          <a:xfrm>
            <a:off x="0" y="0"/>
            <a:ext cx="12192000" cy="454456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8E2B6B-686A-4AED-A418-5D16C78B5970}"/>
              </a:ext>
            </a:extLst>
          </p:cNvPr>
          <p:cNvSpPr/>
          <p:nvPr/>
        </p:nvSpPr>
        <p:spPr>
          <a:xfrm>
            <a:off x="0" y="0"/>
            <a:ext cx="12192000" cy="4517136"/>
          </a:xfrm>
          <a:prstGeom prst="rect">
            <a:avLst/>
          </a:prstGeom>
          <a:solidFill>
            <a:srgbClr val="64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39E6D7-A825-424F-A663-FE7568E84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8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24808-1AEA-4778-83B2-0013D0976E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64D1C-FD6F-4500-8DDC-E53BB300D10B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95474-3897-4ECA-B643-AF7C56CEB2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C4F22-5C9C-4D13-9342-396132138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BF119-4A32-4AC5-943A-2AB86856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564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bg1"/>
          </a:solidFill>
          <a:latin typeface="Source Sans Pro Black" panose="020B0803030403020204" pitchFamily="34" charset="0"/>
          <a:ea typeface="Source Sans Pro Black" panose="020B0803030403020204" pitchFamily="34" charset="0"/>
          <a:cs typeface="Noto Sans" panose="020B0502040504020204" pitchFamily="34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.com/Getting-started/Textures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learnopengl.com/Getting-started/Textures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.com/Getting-started/Texture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learnopengl.com/Getting-started/Textures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learnopengl.com/Getting-started/Textures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opengl.com/Getting-started/Textures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Texture_mapping_demonstration_animation.gif" TargetMode="External"/><Relationship Id="rId2" Type="http://schemas.openxmlformats.org/officeDocument/2006/relationships/hyperlink" Target="https://creativecommons.org/publicdomain/zero/1.0/deed.e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earnopengl.com/Getting-started/Texture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.com/Getting-started/Texture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learnopengl.com/Getting-started/Textures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AAF0D-60AD-425C-83EB-DD1139B5B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0"/>
            <a:ext cx="10515600" cy="715386"/>
          </a:xfrm>
        </p:spPr>
        <p:txBody>
          <a:bodyPr/>
          <a:lstStyle/>
          <a:p>
            <a:r>
              <a:rPr lang="en-US" dirty="0"/>
              <a:t>Texture</a:t>
            </a:r>
          </a:p>
        </p:txBody>
      </p:sp>
    </p:spTree>
    <p:extLst>
      <p:ext uri="{BB962C8B-B14F-4D97-AF65-F5344CB8AC3E}">
        <p14:creationId xmlns:p14="http://schemas.microsoft.com/office/powerpoint/2010/main" val="3178689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8ABD5F-55E2-A847-A46D-B28719BE9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Mipmaps</a:t>
            </a:r>
            <a:endParaRPr kumimoji="1" lang="zh-TW" altLang="en-US" b="1" dirty="0"/>
          </a:p>
        </p:txBody>
      </p:sp>
      <p:pic>
        <p:nvPicPr>
          <p:cNvPr id="3" name="圖片 2" descr="一張含有 磚塊, 室外, 建築物, 建材 的圖片&#10;&#10;自動產生的描述">
            <a:extLst>
              <a:ext uri="{FF2B5EF4-FFF2-40B4-BE49-F238E27FC236}">
                <a16:creationId xmlns:a16="http://schemas.microsoft.com/office/drawing/2014/main" id="{34425F31-2F05-8649-AF75-7BB6631DF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799" y="2892644"/>
            <a:ext cx="3810000" cy="2540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C5C23BD3-FBFF-184E-AEFC-C1470BD1ABBF}"/>
              </a:ext>
            </a:extLst>
          </p:cNvPr>
          <p:cNvSpPr txBox="1"/>
          <p:nvPr/>
        </p:nvSpPr>
        <p:spPr>
          <a:xfrm>
            <a:off x="838200" y="2608211"/>
            <a:ext cx="610552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Small objects with the high solution texture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06CF585-1C84-8943-9236-2EE0EA91D2DA}"/>
              </a:ext>
            </a:extLst>
          </p:cNvPr>
          <p:cNvSpPr txBox="1"/>
          <p:nvPr/>
        </p:nvSpPr>
        <p:spPr>
          <a:xfrm>
            <a:off x="838198" y="3951178"/>
            <a:ext cx="6105522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Each subsequent texture is twice as small compared to the previous one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F9940F6-7F71-A043-9AA4-5E9C8FE58AFE}"/>
              </a:ext>
            </a:extLst>
          </p:cNvPr>
          <p:cNvSpPr/>
          <p:nvPr/>
        </p:nvSpPr>
        <p:spPr>
          <a:xfrm>
            <a:off x="1298031" y="3075645"/>
            <a:ext cx="5645691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=&gt; visible artifacts &amp; waste of memory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D70C53D-DE96-9B48-BE2C-FE098BBE3BCE}"/>
              </a:ext>
            </a:extLst>
          </p:cNvPr>
          <p:cNvSpPr txBox="1"/>
          <p:nvPr/>
        </p:nvSpPr>
        <p:spPr>
          <a:xfrm>
            <a:off x="838197" y="5201812"/>
            <a:ext cx="610552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Less cache memory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D519A20-B4F9-E449-BD67-D49A7317012A}"/>
              </a:ext>
            </a:extLst>
          </p:cNvPr>
          <p:cNvSpPr/>
          <p:nvPr/>
        </p:nvSpPr>
        <p:spPr>
          <a:xfrm>
            <a:off x="0" y="6581001"/>
            <a:ext cx="33110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hlinkClick r:id="rId3"/>
              </a:rPr>
              <a:t>https://learnopengl.com/Getting-started/Textures</a:t>
            </a:r>
            <a:endParaRPr lang="en-US" altLang="zh-TW" sz="1200" dirty="0"/>
          </a:p>
        </p:txBody>
      </p:sp>
    </p:spTree>
    <p:extLst>
      <p:ext uri="{BB962C8B-B14F-4D97-AF65-F5344CB8AC3E}">
        <p14:creationId xmlns:p14="http://schemas.microsoft.com/office/powerpoint/2010/main" val="3842181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AAA6B81-E54B-8B47-BA63-31D443D45C68}"/>
              </a:ext>
            </a:extLst>
          </p:cNvPr>
          <p:cNvSpPr/>
          <p:nvPr/>
        </p:nvSpPr>
        <p:spPr>
          <a:xfrm>
            <a:off x="838200" y="2448725"/>
            <a:ext cx="4706738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GL_NEAREST_MIPMAP_NEAREST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093D8E-2905-EE49-A108-C24E35520D5D}"/>
              </a:ext>
            </a:extLst>
          </p:cNvPr>
          <p:cNvSpPr/>
          <p:nvPr/>
        </p:nvSpPr>
        <p:spPr>
          <a:xfrm>
            <a:off x="838200" y="3419582"/>
            <a:ext cx="4443845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GL_LINEAR_MIPMAP_NEAREST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B9DC3CE-1A43-E440-AFC4-83A6A636EBFE}"/>
              </a:ext>
            </a:extLst>
          </p:cNvPr>
          <p:cNvSpPr/>
          <p:nvPr/>
        </p:nvSpPr>
        <p:spPr>
          <a:xfrm>
            <a:off x="838200" y="4390440"/>
            <a:ext cx="4443845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GL_NEAREST_MIPMAP_LINEAR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E5E6F18-414A-144B-9AB2-26E4162BA1A7}"/>
              </a:ext>
            </a:extLst>
          </p:cNvPr>
          <p:cNvSpPr/>
          <p:nvPr/>
        </p:nvSpPr>
        <p:spPr>
          <a:xfrm>
            <a:off x="838200" y="5361298"/>
            <a:ext cx="4180953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GL_LINEAR_MIPMAP_LINEAR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9F89C931-D3D5-5646-B0EA-1DD81A873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Mipmaps</a:t>
            </a:r>
            <a:endParaRPr kumimoji="1" lang="zh-TW" altLang="en-US" b="1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0D42BA9-5A3A-2546-83A3-2678AC0EBBF2}"/>
              </a:ext>
            </a:extLst>
          </p:cNvPr>
          <p:cNvSpPr/>
          <p:nvPr/>
        </p:nvSpPr>
        <p:spPr>
          <a:xfrm>
            <a:off x="0" y="6581001"/>
            <a:ext cx="33110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hlinkClick r:id="rId2"/>
              </a:rPr>
              <a:t>https://learnopengl.com/Getting-started/Textures</a:t>
            </a:r>
            <a:endParaRPr lang="en-US" altLang="zh-TW" sz="1200" dirty="0"/>
          </a:p>
        </p:txBody>
      </p:sp>
      <p:pic>
        <p:nvPicPr>
          <p:cNvPr id="10" name="圖片 9" descr="一張含有 磚塊, 室外, 建築物, 建材 的圖片&#10;&#10;自動產生的描述">
            <a:extLst>
              <a:ext uri="{FF2B5EF4-FFF2-40B4-BE49-F238E27FC236}">
                <a16:creationId xmlns:a16="http://schemas.microsoft.com/office/drawing/2014/main" id="{59021BDD-A609-204C-9AAE-680365AA6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799" y="2892644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298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6350AE0-5F62-1446-BCF1-FF8AC7350E0E}"/>
              </a:ext>
            </a:extLst>
          </p:cNvPr>
          <p:cNvSpPr/>
          <p:nvPr/>
        </p:nvSpPr>
        <p:spPr>
          <a:xfrm>
            <a:off x="838200" y="4808785"/>
            <a:ext cx="102965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Consolas" panose="020B0609020204030204" pitchFamily="49" charset="0"/>
              </a:rPr>
              <a:t>glTexParameteri</a:t>
            </a:r>
            <a:r>
              <a:rPr lang="en-US" altLang="zh-TW" dirty="0">
                <a:latin typeface="Consolas" panose="020B0609020204030204" pitchFamily="49" charset="0"/>
              </a:rPr>
              <a:t>(GL_TEXTURE_2D, GL_TEXTURE_MIN_FILTER, GL_LINEAR_MIPMAP_LINEAR); 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E16610C-9F3E-DF44-85A2-9DDECECBDA12}"/>
              </a:ext>
            </a:extLst>
          </p:cNvPr>
          <p:cNvSpPr/>
          <p:nvPr/>
        </p:nvSpPr>
        <p:spPr>
          <a:xfrm>
            <a:off x="842255" y="5755956"/>
            <a:ext cx="98733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Consolas" panose="020B0609020204030204" pitchFamily="49" charset="0"/>
              </a:rPr>
              <a:t>glTexParameteri</a:t>
            </a:r>
            <a:r>
              <a:rPr lang="en-US" altLang="zh-TW" dirty="0">
                <a:latin typeface="Consolas" panose="020B0609020204030204" pitchFamily="49" charset="0"/>
              </a:rPr>
              <a:t>(GL_TEXTURE_2D, GL_TEXTURE_MAG_FILTER, GL_LINEAR);</a:t>
            </a:r>
            <a:endParaRPr lang="zh-TW" altLang="en-US" dirty="0"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9EF7665-DB17-CC4A-A88B-9CE360EDFEAB}"/>
              </a:ext>
            </a:extLst>
          </p:cNvPr>
          <p:cNvSpPr/>
          <p:nvPr/>
        </p:nvSpPr>
        <p:spPr>
          <a:xfrm>
            <a:off x="7658100" y="4808786"/>
            <a:ext cx="2937433" cy="35611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spc="5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A89C382-7762-D444-AD58-55694C6EFF01}"/>
              </a:ext>
            </a:extLst>
          </p:cNvPr>
          <p:cNvSpPr/>
          <p:nvPr/>
        </p:nvSpPr>
        <p:spPr>
          <a:xfrm>
            <a:off x="7658100" y="5755957"/>
            <a:ext cx="1200150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spc="5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5B058D-1806-0946-AAEB-8C08751FA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225" y="2390614"/>
            <a:ext cx="7575550" cy="1716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B867B7ED-AA3C-4441-919B-E617DDABF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Mipmaps</a:t>
            </a:r>
            <a:endParaRPr kumimoji="1"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634922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3DB574D-8BEB-954D-8381-CEE612CF68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464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7565B36-D67E-FA4F-9369-FE00FDBAA0AD}"/>
              </a:ext>
            </a:extLst>
          </p:cNvPr>
          <p:cNvSpPr txBox="1">
            <a:spLocks/>
          </p:cNvSpPr>
          <p:nvPr/>
        </p:nvSpPr>
        <p:spPr>
          <a:xfrm>
            <a:off x="1148316" y="2775412"/>
            <a:ext cx="9895367" cy="1307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  <a:cs typeface="Noto Sans" panose="020B0502040504020204" pitchFamily="34"/>
              </a:defRPr>
            </a:lvl1pPr>
          </a:lstStyle>
          <a:p>
            <a:pPr algn="ctr"/>
            <a:r>
              <a:rPr lang="en-US" altLang="zh-TW" b="1" dirty="0"/>
              <a:t>Generating &amp; Applying Textures</a:t>
            </a:r>
            <a:endParaRPr kumimoji="1"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522545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47A16B-B46E-7B4C-B85C-67BEB28B1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Generating Textures</a:t>
            </a:r>
            <a:endParaRPr kumimoji="1" lang="zh-TW" alt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B3B5C-4E17-CC41-AFA6-CE80AB3D3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301833"/>
            <a:ext cx="4776786" cy="821377"/>
          </a:xfrm>
        </p:spPr>
        <p:txBody>
          <a:bodyPr>
            <a:normAutofit/>
          </a:bodyPr>
          <a:lstStyle/>
          <a:p>
            <a:pPr marL="285750" indent="-285750"/>
            <a:r>
              <a:rPr lang="en-US" sz="2400" dirty="0"/>
              <a:t>Read the image from file input stream.</a:t>
            </a:r>
          </a:p>
        </p:txBody>
      </p:sp>
      <p:pic>
        <p:nvPicPr>
          <p:cNvPr id="4" name="Content Placeholder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2EE318-73AC-F74C-BD0D-56B326FE15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594" y="1909948"/>
            <a:ext cx="5559481" cy="481360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7690FFE-73B6-4449-963E-F775976D832D}"/>
              </a:ext>
            </a:extLst>
          </p:cNvPr>
          <p:cNvSpPr/>
          <p:nvPr/>
        </p:nvSpPr>
        <p:spPr>
          <a:xfrm>
            <a:off x="838198" y="3458663"/>
            <a:ext cx="4933209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Generate the texture object.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30AB3B1-A91A-6D49-8827-3D576AB9C34C}"/>
              </a:ext>
            </a:extLst>
          </p:cNvPr>
          <p:cNvSpPr/>
          <p:nvPr/>
        </p:nvSpPr>
        <p:spPr>
          <a:xfrm>
            <a:off x="838197" y="4466453"/>
            <a:ext cx="4776788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Bind and setup the texture object.</a:t>
            </a:r>
          </a:p>
        </p:txBody>
      </p:sp>
    </p:spTree>
    <p:extLst>
      <p:ext uri="{BB962C8B-B14F-4D97-AF65-F5344CB8AC3E}">
        <p14:creationId xmlns:p14="http://schemas.microsoft.com/office/powerpoint/2010/main" val="1839925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07DE18-61CE-A743-8E2E-705A7C63F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Applying Textures</a:t>
            </a:r>
            <a:endParaRPr kumimoji="1" lang="zh-TW" altLang="en-US" b="1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C47BE43-DEB8-8843-AE0A-EC82F1B45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234" y="2211300"/>
            <a:ext cx="8293530" cy="306337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78099B4-FA3D-934C-970E-0D8C6C985325}"/>
              </a:ext>
            </a:extLst>
          </p:cNvPr>
          <p:cNvSpPr/>
          <p:nvPr/>
        </p:nvSpPr>
        <p:spPr>
          <a:xfrm>
            <a:off x="0" y="6581001"/>
            <a:ext cx="33110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hlinkClick r:id="rId3"/>
              </a:rPr>
              <a:t>https://learnopengl.com/Getting-started/Textures</a:t>
            </a:r>
            <a:endParaRPr lang="en-US" altLang="zh-TW" sz="12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9C8B167-220B-9846-B3A8-6B13299F4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3573" y="5640910"/>
            <a:ext cx="7544853" cy="3620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8927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3D25AE-E76D-A749-9A93-A22ED4795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Applying Textures</a:t>
            </a:r>
            <a:endParaRPr kumimoji="1" lang="zh-TW" altLang="en-US" b="1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6C73CB4-B0F9-F144-900C-3C6827A84215}"/>
              </a:ext>
            </a:extLst>
          </p:cNvPr>
          <p:cNvSpPr/>
          <p:nvPr/>
        </p:nvSpPr>
        <p:spPr>
          <a:xfrm>
            <a:off x="0" y="6581001"/>
            <a:ext cx="33110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hlinkClick r:id="rId2"/>
              </a:rPr>
              <a:t>https://learnopengl.com/Getting-started/Textures</a:t>
            </a:r>
            <a:endParaRPr lang="en-US" altLang="zh-TW" sz="1200" dirty="0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7D64FB1E-0051-F947-A573-8983CBB69ABD}"/>
              </a:ext>
            </a:extLst>
          </p:cNvPr>
          <p:cNvGrpSpPr/>
          <p:nvPr/>
        </p:nvGrpSpPr>
        <p:grpSpPr>
          <a:xfrm>
            <a:off x="1877810" y="2631270"/>
            <a:ext cx="3324689" cy="2901646"/>
            <a:chOff x="1339013" y="2429394"/>
            <a:chExt cx="3324689" cy="2901646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0130095B-4B8C-E948-A73C-6D7458562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9013" y="2787510"/>
              <a:ext cx="3324689" cy="254353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D0B3A6B2-8183-044A-B233-EE2AAE4D6F8D}"/>
                </a:ext>
              </a:extLst>
            </p:cNvPr>
            <p:cNvSpPr txBox="1"/>
            <p:nvPr/>
          </p:nvSpPr>
          <p:spPr>
            <a:xfrm>
              <a:off x="2254102" y="2429394"/>
              <a:ext cx="14945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Vertex Shader</a:t>
              </a:r>
              <a:endParaRPr lang="zh-TW" altLang="en-US" dirty="0"/>
            </a:p>
          </p:txBody>
        </p:sp>
      </p:grpSp>
      <p:grpSp>
        <p:nvGrpSpPr>
          <p:cNvPr id="7" name="群組 6">
            <a:extLst>
              <a:ext uri="{FF2B5EF4-FFF2-40B4-BE49-F238E27FC236}">
                <a16:creationId xmlns:a16="http://schemas.microsoft.com/office/drawing/2014/main" id="{92E602B1-503B-1746-83AF-3AC9DE83BA79}"/>
              </a:ext>
            </a:extLst>
          </p:cNvPr>
          <p:cNvGrpSpPr/>
          <p:nvPr/>
        </p:nvGrpSpPr>
        <p:grpSpPr>
          <a:xfrm>
            <a:off x="6989502" y="2631270"/>
            <a:ext cx="3743847" cy="2484177"/>
            <a:chOff x="7095828" y="3537433"/>
            <a:chExt cx="3743847" cy="2484177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D4F649FB-76A5-BF42-BAA1-EDD429248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95828" y="3906765"/>
              <a:ext cx="3743847" cy="211484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B3600506-5034-0748-AAF9-5647BC3778AB}"/>
                </a:ext>
              </a:extLst>
            </p:cNvPr>
            <p:cNvSpPr txBox="1"/>
            <p:nvPr/>
          </p:nvSpPr>
          <p:spPr>
            <a:xfrm>
              <a:off x="8072539" y="3537433"/>
              <a:ext cx="17904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Fragment Shader</a:t>
              </a:r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12670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DACD41-E96E-E240-95C3-674EFE736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Applying Textures</a:t>
            </a:r>
            <a:endParaRPr kumimoji="1" lang="zh-TW" altLang="en-US" b="1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B16D4DD-0740-1B41-9027-7C2A6B146A30}"/>
              </a:ext>
            </a:extLst>
          </p:cNvPr>
          <p:cNvSpPr/>
          <p:nvPr/>
        </p:nvSpPr>
        <p:spPr>
          <a:xfrm>
            <a:off x="0" y="6581001"/>
            <a:ext cx="33110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hlinkClick r:id="rId2"/>
              </a:rPr>
              <a:t>https://learnopengl.com/Getting-started/Textures</a:t>
            </a:r>
            <a:endParaRPr lang="en-US" altLang="zh-TW" sz="1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D2523AA-66BA-1C45-BD76-E0E9FFCCCA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6945" y="3739889"/>
            <a:ext cx="5738110" cy="7919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7722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42590A8F-856D-F241-A182-3F65713AD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Reference</a:t>
            </a:r>
            <a:endParaRPr kumimoji="1" lang="zh-TW" altLang="en-US" b="1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F1B288-2DEB-EC47-943A-97A55FEAAF6C}"/>
              </a:ext>
            </a:extLst>
          </p:cNvPr>
          <p:cNvSpPr/>
          <p:nvPr/>
        </p:nvSpPr>
        <p:spPr>
          <a:xfrm>
            <a:off x="838200" y="2413702"/>
            <a:ext cx="7775205" cy="9961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800" dirty="0">
                <a:hlinkClick r:id="rId2"/>
              </a:rPr>
              <a:t>https://learnopengl.com/Getting-started/Textures</a:t>
            </a:r>
            <a:endParaRPr lang="en-US" altLang="zh-TW" sz="2800" dirty="0"/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64083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0">
            <a:extLst>
              <a:ext uri="{FF2B5EF4-FFF2-40B4-BE49-F238E27FC236}">
                <a16:creationId xmlns:a16="http://schemas.microsoft.com/office/drawing/2014/main" id="{6822D690-5753-054B-AB6E-904F4467A8BD}"/>
              </a:ext>
            </a:extLst>
          </p:cNvPr>
          <p:cNvSpPr txBox="1"/>
          <p:nvPr/>
        </p:nvSpPr>
        <p:spPr>
          <a:xfrm>
            <a:off x="0" y="6396335"/>
            <a:ext cx="7793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Texture mapping demonstration animation.gif – </a:t>
            </a:r>
            <a:r>
              <a:rPr lang="en-US" sz="1200" dirty="0" err="1"/>
              <a:t>Drummyfish</a:t>
            </a:r>
            <a:r>
              <a:rPr lang="en-US" sz="1200" dirty="0"/>
              <a:t> – </a:t>
            </a:r>
            <a:r>
              <a:rPr lang="en-US" sz="1200" dirty="0">
                <a:hlinkClick r:id="rId2"/>
              </a:rPr>
              <a:t>CC0 1.0 Universal (CC0 1.0) Public Domain Dedication</a:t>
            </a:r>
            <a:endParaRPr lang="en-US" sz="1200" dirty="0"/>
          </a:p>
          <a:p>
            <a:r>
              <a:rPr lang="en-US" sz="1200" dirty="0">
                <a:hlinkClick r:id="rId3"/>
              </a:rPr>
              <a:t>https://commons.wikimedia.org/wiki/File:Texture_mapping_demonstration_animation.gif</a:t>
            </a:r>
            <a:endParaRPr lang="en-US" sz="1200" dirty="0"/>
          </a:p>
        </p:txBody>
      </p:sp>
      <p:pic>
        <p:nvPicPr>
          <p:cNvPr id="9" name="Content Placeholder 14" descr="A wooden table&#10;&#10;Description automatically generated">
            <a:extLst>
              <a:ext uri="{FF2B5EF4-FFF2-40B4-BE49-F238E27FC236}">
                <a16:creationId xmlns:a16="http://schemas.microsoft.com/office/drawing/2014/main" id="{C70AF8AB-83A8-5246-884E-A26EABC2D4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367" y="2068758"/>
            <a:ext cx="4195762" cy="419576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49A6450-8F10-164E-87FD-1E08800285DA}"/>
              </a:ext>
            </a:extLst>
          </p:cNvPr>
          <p:cNvSpPr/>
          <p:nvPr/>
        </p:nvSpPr>
        <p:spPr>
          <a:xfrm>
            <a:off x="838200" y="2580583"/>
            <a:ext cx="4397935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Map the texture onto 3D mesh.</a:t>
            </a:r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AAF17DD4-06A3-5E4B-8C69-BCBC9AFD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Texture Mapping</a:t>
            </a:r>
            <a:endParaRPr kumimoji="1"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797764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8068250E-8BA8-194A-AAE2-D7514F363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Texture Coordinates</a:t>
            </a:r>
            <a:endParaRPr kumimoji="1" lang="zh-TW" altLang="en-US" b="1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CE66746-357A-AC41-9775-05F3CC25C160}"/>
              </a:ext>
            </a:extLst>
          </p:cNvPr>
          <p:cNvSpPr/>
          <p:nvPr/>
        </p:nvSpPr>
        <p:spPr>
          <a:xfrm>
            <a:off x="0" y="65810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1200" dirty="0"/>
              <a:t>http://www.c-jump.com/bcc/common/Talk3/OpenGL/Wk07_texture/Wk07_texture.html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CB944893-034C-9248-B7E5-81B622839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940" y="2633331"/>
            <a:ext cx="5537697" cy="2916405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DAB17730-081D-414F-8CF3-81F767A2D44B}"/>
              </a:ext>
            </a:extLst>
          </p:cNvPr>
          <p:cNvSpPr txBox="1"/>
          <p:nvPr/>
        </p:nvSpPr>
        <p:spPr>
          <a:xfrm>
            <a:off x="838199" y="2630340"/>
            <a:ext cx="502413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Range from 0 to 1 in the x and y axis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FB8F571-62F3-D741-BF32-346A6F000AD0}"/>
              </a:ext>
            </a:extLst>
          </p:cNvPr>
          <p:cNvSpPr txBox="1"/>
          <p:nvPr/>
        </p:nvSpPr>
        <p:spPr>
          <a:xfrm>
            <a:off x="838200" y="3629868"/>
            <a:ext cx="548740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 retrieve the texture color (sampling)</a:t>
            </a:r>
          </a:p>
        </p:txBody>
      </p:sp>
    </p:spTree>
    <p:extLst>
      <p:ext uri="{BB962C8B-B14F-4D97-AF65-F5344CB8AC3E}">
        <p14:creationId xmlns:p14="http://schemas.microsoft.com/office/powerpoint/2010/main" val="1644106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215223A3-CDED-BA4E-8C51-7D55873B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Texture Coordinates</a:t>
            </a:r>
            <a:endParaRPr kumimoji="1" lang="zh-TW" altLang="en-US" b="1" dirty="0"/>
          </a:p>
        </p:txBody>
      </p:sp>
      <p:pic>
        <p:nvPicPr>
          <p:cNvPr id="8" name="圖片 7" descr="一張含有 磚塊, 建材, 鋪路 的圖片&#10;&#10;自動產生的描述">
            <a:extLst>
              <a:ext uri="{FF2B5EF4-FFF2-40B4-BE49-F238E27FC236}">
                <a16:creationId xmlns:a16="http://schemas.microsoft.com/office/drawing/2014/main" id="{050B9B88-DC9A-D94A-9AAC-5ACF12BA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424" y="4005003"/>
            <a:ext cx="2155575" cy="215557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E50B87F-EA10-2B42-AAB3-6C215AC48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1989" y="4005003"/>
            <a:ext cx="2795587" cy="2176892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DC6721C-1CD7-4747-81C3-76275733A4CD}"/>
              </a:ext>
            </a:extLst>
          </p:cNvPr>
          <p:cNvSpPr txBox="1"/>
          <p:nvPr/>
        </p:nvSpPr>
        <p:spPr>
          <a:xfrm>
            <a:off x="838200" y="2062072"/>
            <a:ext cx="692208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Specify texture coordinate points for the 3d model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30CBCF6-741B-9A4B-B580-2C0B4A923A47}"/>
              </a:ext>
            </a:extLst>
          </p:cNvPr>
          <p:cNvSpPr txBox="1"/>
          <p:nvPr/>
        </p:nvSpPr>
        <p:spPr>
          <a:xfrm>
            <a:off x="838200" y="2561963"/>
            <a:ext cx="918552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Pass the texture coordinates to the vertex shader &amp; fragment shader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697589D-9D5F-B042-ACBD-DD61EF6AC00D}"/>
              </a:ext>
            </a:extLst>
          </p:cNvPr>
          <p:cNvSpPr txBox="1"/>
          <p:nvPr/>
        </p:nvSpPr>
        <p:spPr>
          <a:xfrm>
            <a:off x="838200" y="3144233"/>
            <a:ext cx="770595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Interpolate all the texture coordinates for each fragment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  <p:sp>
        <p:nvSpPr>
          <p:cNvPr id="13" name="向右箭號 12">
            <a:extLst>
              <a:ext uri="{FF2B5EF4-FFF2-40B4-BE49-F238E27FC236}">
                <a16:creationId xmlns:a16="http://schemas.microsoft.com/office/drawing/2014/main" id="{5F44462C-42C1-6044-9928-43D650E8790F}"/>
              </a:ext>
            </a:extLst>
          </p:cNvPr>
          <p:cNvSpPr/>
          <p:nvPr/>
        </p:nvSpPr>
        <p:spPr>
          <a:xfrm>
            <a:off x="5429250" y="4900568"/>
            <a:ext cx="666750" cy="38576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BBC050A-063F-D843-AC78-0FE57AAE569F}"/>
              </a:ext>
            </a:extLst>
          </p:cNvPr>
          <p:cNvSpPr/>
          <p:nvPr/>
        </p:nvSpPr>
        <p:spPr>
          <a:xfrm>
            <a:off x="0" y="6581001"/>
            <a:ext cx="33110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hlinkClick r:id="rId4"/>
              </a:rPr>
              <a:t>https://learnopengl.com/Getting-started/Textures</a:t>
            </a:r>
            <a:endParaRPr lang="en-US" altLang="zh-TW" sz="1200" dirty="0"/>
          </a:p>
        </p:txBody>
      </p:sp>
    </p:spTree>
    <p:extLst>
      <p:ext uri="{BB962C8B-B14F-4D97-AF65-F5344CB8AC3E}">
        <p14:creationId xmlns:p14="http://schemas.microsoft.com/office/powerpoint/2010/main" val="2747076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2500A6-440F-5041-96E9-25675790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Texture Wrapping</a:t>
            </a:r>
            <a:endParaRPr kumimoji="1" lang="zh-TW" altLang="en-US" b="1" dirty="0"/>
          </a:p>
        </p:txBody>
      </p:sp>
      <p:pic>
        <p:nvPicPr>
          <p:cNvPr id="4" name="圖片 3" descr="一張含有 螢幕, 顯示 的圖片&#10;&#10;自動產生的描述">
            <a:extLst>
              <a:ext uri="{FF2B5EF4-FFF2-40B4-BE49-F238E27FC236}">
                <a16:creationId xmlns:a16="http://schemas.microsoft.com/office/drawing/2014/main" id="{53B7BC7B-2C6D-264A-B952-5B1243326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2885224"/>
            <a:ext cx="10160000" cy="28575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21256D5-62E6-0A4A-9E36-3565A13027D0}"/>
              </a:ext>
            </a:extLst>
          </p:cNvPr>
          <p:cNvSpPr/>
          <p:nvPr/>
        </p:nvSpPr>
        <p:spPr>
          <a:xfrm>
            <a:off x="0" y="6581001"/>
            <a:ext cx="33110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hlinkClick r:id="rId3"/>
              </a:rPr>
              <a:t>https://learnopengl.com/Getting-started/Textures</a:t>
            </a:r>
            <a:endParaRPr lang="en-US" altLang="zh-TW" sz="1200" dirty="0"/>
          </a:p>
        </p:txBody>
      </p:sp>
    </p:spTree>
    <p:extLst>
      <p:ext uri="{BB962C8B-B14F-4D97-AF65-F5344CB8AC3E}">
        <p14:creationId xmlns:p14="http://schemas.microsoft.com/office/powerpoint/2010/main" val="3591654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CD7F08-3872-4B42-8884-F99F3ADD8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Texture Filtering</a:t>
            </a:r>
            <a:endParaRPr kumimoji="1" lang="zh-TW" altLang="en-US" b="1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40C26607-1092-154A-A1D3-5E0BCBD1140D}"/>
              </a:ext>
            </a:extLst>
          </p:cNvPr>
          <p:cNvGrpSpPr/>
          <p:nvPr/>
        </p:nvGrpSpPr>
        <p:grpSpPr>
          <a:xfrm>
            <a:off x="2732098" y="3362485"/>
            <a:ext cx="6727804" cy="3158877"/>
            <a:chOff x="2249273" y="1944645"/>
            <a:chExt cx="7343775" cy="3598863"/>
          </a:xfrm>
        </p:grpSpPr>
        <p:pic>
          <p:nvPicPr>
            <p:cNvPr id="4" name="Picture 4" descr="11F01A">
              <a:extLst>
                <a:ext uri="{FF2B5EF4-FFF2-40B4-BE49-F238E27FC236}">
                  <a16:creationId xmlns:a16="http://schemas.microsoft.com/office/drawing/2014/main" id="{054E6851-716D-CF4B-8218-8AABC22DBB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49273" y="1944645"/>
              <a:ext cx="3598863" cy="3598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Picture 5" descr="11F01C">
              <a:extLst>
                <a:ext uri="{FF2B5EF4-FFF2-40B4-BE49-F238E27FC236}">
                  <a16:creationId xmlns:a16="http://schemas.microsoft.com/office/drawing/2014/main" id="{9502FAB9-58B2-CB42-9FCC-5A52B730D5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94186" y="1944645"/>
              <a:ext cx="3598862" cy="3598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18574A4D-A885-CC44-BD73-6C02510F2A12}"/>
              </a:ext>
            </a:extLst>
          </p:cNvPr>
          <p:cNvSpPr/>
          <p:nvPr/>
        </p:nvSpPr>
        <p:spPr>
          <a:xfrm>
            <a:off x="838200" y="2111088"/>
            <a:ext cx="1017746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Determine which texture pixel (also known as a </a:t>
            </a:r>
            <a:r>
              <a:rPr lang="en-US" altLang="zh-TW" sz="2400" dirty="0" err="1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texel</a:t>
            </a:r>
            <a:r>
              <a:rPr lang="en-US" altLang="zh-TW" sz="2400" dirty="0">
                <a:solidFill>
                  <a:srgbClr val="64646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) to map the texture coordinate to.</a:t>
            </a:r>
            <a:endParaRPr lang="zh-TW" altLang="en-US" sz="2400" dirty="0">
              <a:solidFill>
                <a:srgbClr val="646464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1894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7F3343-BD20-FE46-8DDD-712880CAB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Texture Filtering</a:t>
            </a:r>
            <a:endParaRPr kumimoji="1" lang="zh-TW" altLang="en-US" b="1" dirty="0"/>
          </a:p>
        </p:txBody>
      </p:sp>
      <p:pic>
        <p:nvPicPr>
          <p:cNvPr id="4" name="圖片 3" descr="一張含有 文字, 螢幕, 螢幕擷取畫面 的圖片&#10;&#10;自動產生的描述">
            <a:extLst>
              <a:ext uri="{FF2B5EF4-FFF2-40B4-BE49-F238E27FC236}">
                <a16:creationId xmlns:a16="http://schemas.microsoft.com/office/drawing/2014/main" id="{05BF54A1-BA2B-834A-8CF8-59595BD87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950" y="3448154"/>
            <a:ext cx="2540000" cy="1574800"/>
          </a:xfrm>
          <a:prstGeom prst="rect">
            <a:avLst/>
          </a:prstGeom>
        </p:spPr>
      </p:pic>
      <p:pic>
        <p:nvPicPr>
          <p:cNvPr id="5" name="圖片 4" descr="一張含有 文字, 螢幕, 螢幕擷取畫面 的圖片&#10;&#10;自動產生的描述">
            <a:extLst>
              <a:ext uri="{FF2B5EF4-FFF2-40B4-BE49-F238E27FC236}">
                <a16:creationId xmlns:a16="http://schemas.microsoft.com/office/drawing/2014/main" id="{9AE5DE97-9057-C440-8ECE-F2C04DC84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50" y="3448154"/>
            <a:ext cx="2540000" cy="1574800"/>
          </a:xfrm>
          <a:prstGeom prst="rect">
            <a:avLst/>
          </a:prstGeom>
        </p:spPr>
      </p:pic>
      <p:pic>
        <p:nvPicPr>
          <p:cNvPr id="6" name="圖片 5" descr="一張含有 文字, 監視器, 螢幕, 電子用品 的圖片&#10;&#10;自動產生的描述">
            <a:extLst>
              <a:ext uri="{FF2B5EF4-FFF2-40B4-BE49-F238E27FC236}">
                <a16:creationId xmlns:a16="http://schemas.microsoft.com/office/drawing/2014/main" id="{C16277CF-B61B-644C-A6CB-81BF0DFD1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3050" y="2571021"/>
            <a:ext cx="6565900" cy="33909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9C9561C-92B9-2C4D-BD70-8969F306B295}"/>
              </a:ext>
            </a:extLst>
          </p:cNvPr>
          <p:cNvSpPr/>
          <p:nvPr/>
        </p:nvSpPr>
        <p:spPr>
          <a:xfrm>
            <a:off x="0" y="6581001"/>
            <a:ext cx="33110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hlinkClick r:id="rId5"/>
              </a:rPr>
              <a:t>https://learnopengl.com/Getting-started/Textures</a:t>
            </a:r>
            <a:endParaRPr lang="en-US" altLang="zh-TW" sz="1200" dirty="0"/>
          </a:p>
        </p:txBody>
      </p:sp>
    </p:spTree>
    <p:extLst>
      <p:ext uri="{BB962C8B-B14F-4D97-AF65-F5344CB8AC3E}">
        <p14:creationId xmlns:p14="http://schemas.microsoft.com/office/powerpoint/2010/main" val="2615489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54C178-D57C-DF4A-8C6F-5D7CE3855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Texture Filtering</a:t>
            </a:r>
            <a:endParaRPr kumimoji="1" lang="zh-TW" altLang="en-US" b="1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3B7C84A-46DC-5D42-B53C-D6171A04A2D9}"/>
              </a:ext>
            </a:extLst>
          </p:cNvPr>
          <p:cNvGrpSpPr>
            <a:grpSpLocks/>
          </p:cNvGrpSpPr>
          <p:nvPr/>
        </p:nvGrpSpPr>
        <p:grpSpPr bwMode="auto">
          <a:xfrm>
            <a:off x="2266156" y="2950798"/>
            <a:ext cx="7659688" cy="2743200"/>
            <a:chOff x="468" y="2208"/>
            <a:chExt cx="4825" cy="1728"/>
          </a:xfrm>
        </p:grpSpPr>
        <p:sp>
          <p:nvSpPr>
            <p:cNvPr id="4" name="Rectangle 5">
              <a:extLst>
                <a:ext uri="{FF2B5EF4-FFF2-40B4-BE49-F238E27FC236}">
                  <a16:creationId xmlns:a16="http://schemas.microsoft.com/office/drawing/2014/main" id="{D134F291-2BDE-9C46-A7C1-2CC40B84B9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" y="2784"/>
              <a:ext cx="144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/>
              <a:endParaRPr lang="zh-TW" altLang="en-US" sz="2400">
                <a:latin typeface="Times New Roman" pitchFamily="18" charset="0"/>
                <a:ea typeface="新細明體" pitchFamily="18" charset="-120"/>
              </a:endParaRPr>
            </a:p>
          </p:txBody>
        </p:sp>
        <p:grpSp>
          <p:nvGrpSpPr>
            <p:cNvPr id="5" name="Group 6">
              <a:extLst>
                <a:ext uri="{FF2B5EF4-FFF2-40B4-BE49-F238E27FC236}">
                  <a16:creationId xmlns:a16="http://schemas.microsoft.com/office/drawing/2014/main" id="{CA332FC2-AC8C-1B48-AC9A-2904639DA7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38" y="2208"/>
              <a:ext cx="1152" cy="1152"/>
              <a:chOff x="1438" y="2208"/>
              <a:chExt cx="1152" cy="1152"/>
            </a:xfrm>
          </p:grpSpPr>
          <p:sp>
            <p:nvSpPr>
              <p:cNvPr id="51" name="Rectangle 7">
                <a:extLst>
                  <a:ext uri="{FF2B5EF4-FFF2-40B4-BE49-F238E27FC236}">
                    <a16:creationId xmlns:a16="http://schemas.microsoft.com/office/drawing/2014/main" id="{3975DFB0-E323-1D4C-9504-43030F0BB3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2" y="2212"/>
                <a:ext cx="1144" cy="114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>
                  <a:ea typeface="新細明體" pitchFamily="18" charset="-120"/>
                </a:endParaRPr>
              </a:p>
            </p:txBody>
          </p:sp>
          <p:sp>
            <p:nvSpPr>
              <p:cNvPr id="52" name="Line 8">
                <a:extLst>
                  <a:ext uri="{FF2B5EF4-FFF2-40B4-BE49-F238E27FC236}">
                    <a16:creationId xmlns:a16="http://schemas.microsoft.com/office/drawing/2014/main" id="{A51235E4-B33B-FB4A-88B3-D291FB7453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38" y="2640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53" name="Line 9">
                <a:extLst>
                  <a:ext uri="{FF2B5EF4-FFF2-40B4-BE49-F238E27FC236}">
                    <a16:creationId xmlns:a16="http://schemas.microsoft.com/office/drawing/2014/main" id="{FD12F9EA-0C4D-E846-A1C3-9F521C6E92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70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54" name="Line 10">
                <a:extLst>
                  <a:ext uri="{FF2B5EF4-FFF2-40B4-BE49-F238E27FC236}">
                    <a16:creationId xmlns:a16="http://schemas.microsoft.com/office/drawing/2014/main" id="{77B94916-E9AA-1D4C-8EF0-020EADE71A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82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55" name="Line 11">
                <a:extLst>
                  <a:ext uri="{FF2B5EF4-FFF2-40B4-BE49-F238E27FC236}">
                    <a16:creationId xmlns:a16="http://schemas.microsoft.com/office/drawing/2014/main" id="{034186B9-C05D-7946-B33B-C8FE85E934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26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56" name="Line 12">
                <a:extLst>
                  <a:ext uri="{FF2B5EF4-FFF2-40B4-BE49-F238E27FC236}">
                    <a16:creationId xmlns:a16="http://schemas.microsoft.com/office/drawing/2014/main" id="{33AC5993-D21B-E947-AFE0-EF2ED2FEC2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14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57" name="Line 13">
                <a:extLst>
                  <a:ext uri="{FF2B5EF4-FFF2-40B4-BE49-F238E27FC236}">
                    <a16:creationId xmlns:a16="http://schemas.microsoft.com/office/drawing/2014/main" id="{4C6DD1FF-0E81-9545-AF7C-7F095B63B9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58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58" name="Line 14">
                <a:extLst>
                  <a:ext uri="{FF2B5EF4-FFF2-40B4-BE49-F238E27FC236}">
                    <a16:creationId xmlns:a16="http://schemas.microsoft.com/office/drawing/2014/main" id="{B78AA25E-913D-494B-9086-9D322CED7B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38" y="2496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59" name="Line 15">
                <a:extLst>
                  <a:ext uri="{FF2B5EF4-FFF2-40B4-BE49-F238E27FC236}">
                    <a16:creationId xmlns:a16="http://schemas.microsoft.com/office/drawing/2014/main" id="{D1C0041F-2511-E74C-9002-487ECAD325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38" y="2352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60" name="Line 16">
                <a:extLst>
                  <a:ext uri="{FF2B5EF4-FFF2-40B4-BE49-F238E27FC236}">
                    <a16:creationId xmlns:a16="http://schemas.microsoft.com/office/drawing/2014/main" id="{C5943A62-8890-4444-A3D2-84C80C0BB5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38" y="2784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61" name="Line 17">
                <a:extLst>
                  <a:ext uri="{FF2B5EF4-FFF2-40B4-BE49-F238E27FC236}">
                    <a16:creationId xmlns:a16="http://schemas.microsoft.com/office/drawing/2014/main" id="{0A460CFE-4D86-AA47-8D8A-711197144A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38" y="2928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62" name="Line 18">
                <a:extLst>
                  <a:ext uri="{FF2B5EF4-FFF2-40B4-BE49-F238E27FC236}">
                    <a16:creationId xmlns:a16="http://schemas.microsoft.com/office/drawing/2014/main" id="{C8FF3265-89CE-A64F-B30B-3C067DA02B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02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63" name="Line 19">
                <a:extLst>
                  <a:ext uri="{FF2B5EF4-FFF2-40B4-BE49-F238E27FC236}">
                    <a16:creationId xmlns:a16="http://schemas.microsoft.com/office/drawing/2014/main" id="{9A6EE8B5-DDF8-5645-9306-F99F54AFFB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46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64" name="Line 20">
                <a:extLst>
                  <a:ext uri="{FF2B5EF4-FFF2-40B4-BE49-F238E27FC236}">
                    <a16:creationId xmlns:a16="http://schemas.microsoft.com/office/drawing/2014/main" id="{E839F9B3-B741-8E4F-B9A7-1A1DB85436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38" y="3072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65" name="Line 21">
                <a:extLst>
                  <a:ext uri="{FF2B5EF4-FFF2-40B4-BE49-F238E27FC236}">
                    <a16:creationId xmlns:a16="http://schemas.microsoft.com/office/drawing/2014/main" id="{BE241539-456B-4B4A-93F8-949D6BA9A2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38" y="3216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grpSp>
          <p:nvGrpSpPr>
            <p:cNvPr id="6" name="Group 22">
              <a:extLst>
                <a:ext uri="{FF2B5EF4-FFF2-40B4-BE49-F238E27FC236}">
                  <a16:creationId xmlns:a16="http://schemas.microsoft.com/office/drawing/2014/main" id="{62ADE66A-3BD0-0D4E-82A4-25E6715D4E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31" y="2784"/>
              <a:ext cx="288" cy="288"/>
              <a:chOff x="631" y="2784"/>
              <a:chExt cx="288" cy="288"/>
            </a:xfrm>
          </p:grpSpPr>
          <p:sp>
            <p:nvSpPr>
              <p:cNvPr id="45" name="Line 23">
                <a:extLst>
                  <a:ext uri="{FF2B5EF4-FFF2-40B4-BE49-F238E27FC236}">
                    <a16:creationId xmlns:a16="http://schemas.microsoft.com/office/drawing/2014/main" id="{CD9ABB72-1414-D74F-BCAB-79B361427D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75" y="2784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6" name="Line 24">
                <a:extLst>
                  <a:ext uri="{FF2B5EF4-FFF2-40B4-BE49-F238E27FC236}">
                    <a16:creationId xmlns:a16="http://schemas.microsoft.com/office/drawing/2014/main" id="{100C2181-8BEB-1C48-8403-0A75DBE6F8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31" y="2784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7" name="Line 25">
                <a:extLst>
                  <a:ext uri="{FF2B5EF4-FFF2-40B4-BE49-F238E27FC236}">
                    <a16:creationId xmlns:a16="http://schemas.microsoft.com/office/drawing/2014/main" id="{F0338CF9-BBDC-F941-8437-39FBC2690F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9" y="2784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8" name="Line 26">
                <a:extLst>
                  <a:ext uri="{FF2B5EF4-FFF2-40B4-BE49-F238E27FC236}">
                    <a16:creationId xmlns:a16="http://schemas.microsoft.com/office/drawing/2014/main" id="{9F6ECF37-2E02-3148-9346-186F2503BA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31" y="2784"/>
                <a:ext cx="2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9" name="Line 27">
                <a:extLst>
                  <a:ext uri="{FF2B5EF4-FFF2-40B4-BE49-F238E27FC236}">
                    <a16:creationId xmlns:a16="http://schemas.microsoft.com/office/drawing/2014/main" id="{1B5219E2-F41A-6847-801B-F863BDE2E9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31" y="2928"/>
                <a:ext cx="2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50" name="Line 28">
                <a:extLst>
                  <a:ext uri="{FF2B5EF4-FFF2-40B4-BE49-F238E27FC236}">
                    <a16:creationId xmlns:a16="http://schemas.microsoft.com/office/drawing/2014/main" id="{C861FDDB-1A6C-274A-B339-9062A6809A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31" y="3072"/>
                <a:ext cx="2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grpSp>
          <p:nvGrpSpPr>
            <p:cNvPr id="7" name="Group 29">
              <a:extLst>
                <a:ext uri="{FF2B5EF4-FFF2-40B4-BE49-F238E27FC236}">
                  <a16:creationId xmlns:a16="http://schemas.microsoft.com/office/drawing/2014/main" id="{E095B429-40F7-394E-81D1-03D986DE7A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62" y="2208"/>
              <a:ext cx="1152" cy="1152"/>
              <a:chOff x="3262" y="2208"/>
              <a:chExt cx="1152" cy="1152"/>
            </a:xfrm>
          </p:grpSpPr>
          <p:sp>
            <p:nvSpPr>
              <p:cNvPr id="30" name="Rectangle 30">
                <a:extLst>
                  <a:ext uri="{FF2B5EF4-FFF2-40B4-BE49-F238E27FC236}">
                    <a16:creationId xmlns:a16="http://schemas.microsoft.com/office/drawing/2014/main" id="{73ED897C-92AF-5044-A59E-0726BD04C6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66" y="2212"/>
                <a:ext cx="1144" cy="114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>
                  <a:ea typeface="新細明體" pitchFamily="18" charset="-120"/>
                </a:endParaRPr>
              </a:p>
            </p:txBody>
          </p:sp>
          <p:sp>
            <p:nvSpPr>
              <p:cNvPr id="31" name="Line 31">
                <a:extLst>
                  <a:ext uri="{FF2B5EF4-FFF2-40B4-BE49-F238E27FC236}">
                    <a16:creationId xmlns:a16="http://schemas.microsoft.com/office/drawing/2014/main" id="{7CFAB5D8-EC9B-5F4F-AFEE-4D9F17362C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62" y="2640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2" name="Line 32">
                <a:extLst>
                  <a:ext uri="{FF2B5EF4-FFF2-40B4-BE49-F238E27FC236}">
                    <a16:creationId xmlns:a16="http://schemas.microsoft.com/office/drawing/2014/main" id="{5964D466-7BF4-9448-B73A-1C13C44F44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94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3" name="Line 33">
                <a:extLst>
                  <a:ext uri="{FF2B5EF4-FFF2-40B4-BE49-F238E27FC236}">
                    <a16:creationId xmlns:a16="http://schemas.microsoft.com/office/drawing/2014/main" id="{7C3593E8-94F9-A84D-A81C-779CBBFD7A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6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4" name="Line 34">
                <a:extLst>
                  <a:ext uri="{FF2B5EF4-FFF2-40B4-BE49-F238E27FC236}">
                    <a16:creationId xmlns:a16="http://schemas.microsoft.com/office/drawing/2014/main" id="{1E611E66-B11D-6645-961D-F854AD9532C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50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5" name="Line 35">
                <a:extLst>
                  <a:ext uri="{FF2B5EF4-FFF2-40B4-BE49-F238E27FC236}">
                    <a16:creationId xmlns:a16="http://schemas.microsoft.com/office/drawing/2014/main" id="{09696084-2CFF-284D-8D26-18878AEC7C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38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6" name="Line 36">
                <a:extLst>
                  <a:ext uri="{FF2B5EF4-FFF2-40B4-BE49-F238E27FC236}">
                    <a16:creationId xmlns:a16="http://schemas.microsoft.com/office/drawing/2014/main" id="{A7FBD435-1A88-904B-984D-0D2EA88434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82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7" name="Line 37">
                <a:extLst>
                  <a:ext uri="{FF2B5EF4-FFF2-40B4-BE49-F238E27FC236}">
                    <a16:creationId xmlns:a16="http://schemas.microsoft.com/office/drawing/2014/main" id="{F70E37E9-27A0-C442-AEA3-EE1E65C178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62" y="2496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8" name="Line 38">
                <a:extLst>
                  <a:ext uri="{FF2B5EF4-FFF2-40B4-BE49-F238E27FC236}">
                    <a16:creationId xmlns:a16="http://schemas.microsoft.com/office/drawing/2014/main" id="{B4174EEE-EEAB-DF49-B533-58353C8985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62" y="2352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39" name="Line 39">
                <a:extLst>
                  <a:ext uri="{FF2B5EF4-FFF2-40B4-BE49-F238E27FC236}">
                    <a16:creationId xmlns:a16="http://schemas.microsoft.com/office/drawing/2014/main" id="{892B287D-1C68-1E4E-AFB4-3DDA69CFB8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62" y="2784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0" name="Line 40">
                <a:extLst>
                  <a:ext uri="{FF2B5EF4-FFF2-40B4-BE49-F238E27FC236}">
                    <a16:creationId xmlns:a16="http://schemas.microsoft.com/office/drawing/2014/main" id="{9FA2082E-E270-2742-AC03-6E8A1BAA50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62" y="2928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1" name="Line 41">
                <a:extLst>
                  <a:ext uri="{FF2B5EF4-FFF2-40B4-BE49-F238E27FC236}">
                    <a16:creationId xmlns:a16="http://schemas.microsoft.com/office/drawing/2014/main" id="{D633145A-039F-694C-BA31-28EE32706D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26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2" name="Line 42">
                <a:extLst>
                  <a:ext uri="{FF2B5EF4-FFF2-40B4-BE49-F238E27FC236}">
                    <a16:creationId xmlns:a16="http://schemas.microsoft.com/office/drawing/2014/main" id="{A60F470E-98E1-044C-8E19-CF144DC8EE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70" y="2208"/>
                <a:ext cx="0" cy="11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3" name="Line 43">
                <a:extLst>
                  <a:ext uri="{FF2B5EF4-FFF2-40B4-BE49-F238E27FC236}">
                    <a16:creationId xmlns:a16="http://schemas.microsoft.com/office/drawing/2014/main" id="{2353951A-76B7-6548-A2D4-D6F949795C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62" y="3072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44" name="Line 44">
                <a:extLst>
                  <a:ext uri="{FF2B5EF4-FFF2-40B4-BE49-F238E27FC236}">
                    <a16:creationId xmlns:a16="http://schemas.microsoft.com/office/drawing/2014/main" id="{28B4E0AF-FC91-E748-9F31-64B12D8515E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62" y="3216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grpSp>
          <p:nvGrpSpPr>
            <p:cNvPr id="8" name="Group 45">
              <a:extLst>
                <a:ext uri="{FF2B5EF4-FFF2-40B4-BE49-F238E27FC236}">
                  <a16:creationId xmlns:a16="http://schemas.microsoft.com/office/drawing/2014/main" id="{7C00D0A1-CED3-CF47-A934-60EC1BBA77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24" y="2640"/>
              <a:ext cx="288" cy="288"/>
              <a:chOff x="4824" y="2640"/>
              <a:chExt cx="288" cy="288"/>
            </a:xfrm>
          </p:grpSpPr>
          <p:sp>
            <p:nvSpPr>
              <p:cNvPr id="24" name="Line 46">
                <a:extLst>
                  <a:ext uri="{FF2B5EF4-FFF2-40B4-BE49-F238E27FC236}">
                    <a16:creationId xmlns:a16="http://schemas.microsoft.com/office/drawing/2014/main" id="{1B77408F-FC0B-7949-B8F5-25C50CF63C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68" y="2640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5" name="Line 47">
                <a:extLst>
                  <a:ext uri="{FF2B5EF4-FFF2-40B4-BE49-F238E27FC236}">
                    <a16:creationId xmlns:a16="http://schemas.microsoft.com/office/drawing/2014/main" id="{E04D6C68-C434-6C41-BF71-7858F3D09E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824" y="2640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6" name="Line 48">
                <a:extLst>
                  <a:ext uri="{FF2B5EF4-FFF2-40B4-BE49-F238E27FC236}">
                    <a16:creationId xmlns:a16="http://schemas.microsoft.com/office/drawing/2014/main" id="{6E3E05EB-D2A2-A94D-BB71-EBB8F2F3D6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12" y="2640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7" name="Line 49">
                <a:extLst>
                  <a:ext uri="{FF2B5EF4-FFF2-40B4-BE49-F238E27FC236}">
                    <a16:creationId xmlns:a16="http://schemas.microsoft.com/office/drawing/2014/main" id="{EF70DE07-E647-344B-8B59-B637D427CD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824" y="2640"/>
                <a:ext cx="2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8" name="Line 50">
                <a:extLst>
                  <a:ext uri="{FF2B5EF4-FFF2-40B4-BE49-F238E27FC236}">
                    <a16:creationId xmlns:a16="http://schemas.microsoft.com/office/drawing/2014/main" id="{BF64D044-198E-F649-B248-8822E17FF6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824" y="2784"/>
                <a:ext cx="2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  <p:sp>
            <p:nvSpPr>
              <p:cNvPr id="29" name="Line 51">
                <a:extLst>
                  <a:ext uri="{FF2B5EF4-FFF2-40B4-BE49-F238E27FC236}">
                    <a16:creationId xmlns:a16="http://schemas.microsoft.com/office/drawing/2014/main" id="{DB574BC8-DA49-6240-A85C-1D822870E8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824" y="2928"/>
                <a:ext cx="2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TW" altLang="en-US"/>
              </a:p>
            </p:txBody>
          </p:sp>
        </p:grpSp>
        <p:sp>
          <p:nvSpPr>
            <p:cNvPr id="9" name="Rectangle 52">
              <a:extLst>
                <a:ext uri="{FF2B5EF4-FFF2-40B4-BE49-F238E27FC236}">
                  <a16:creationId xmlns:a16="http://schemas.microsoft.com/office/drawing/2014/main" id="{6EBE9BB2-1A8F-7D48-94FC-0861856A00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" y="3456"/>
              <a:ext cx="61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 eaLnBrk="0" hangingPunct="0"/>
              <a:r>
                <a:rPr lang="en-US" altLang="zh-TW" sz="2000">
                  <a:latin typeface="Times New Roman" pitchFamily="18" charset="0"/>
                  <a:ea typeface="新細明體" pitchFamily="18" charset="-120"/>
                </a:rPr>
                <a:t>Texture</a:t>
              </a:r>
            </a:p>
          </p:txBody>
        </p:sp>
        <p:sp>
          <p:nvSpPr>
            <p:cNvPr id="10" name="Rectangle 53">
              <a:extLst>
                <a:ext uri="{FF2B5EF4-FFF2-40B4-BE49-F238E27FC236}">
                  <a16:creationId xmlns:a16="http://schemas.microsoft.com/office/drawing/2014/main" id="{FAF56527-746C-0142-B28D-43C33F53B6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0" y="3456"/>
              <a:ext cx="649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 eaLnBrk="0" hangingPunct="0"/>
              <a:r>
                <a:rPr lang="en-US" altLang="zh-TW" sz="2000">
                  <a:latin typeface="Times New Roman" pitchFamily="18" charset="0"/>
                  <a:ea typeface="新細明體" pitchFamily="18" charset="-120"/>
                </a:rPr>
                <a:t>Polygon</a:t>
              </a:r>
            </a:p>
          </p:txBody>
        </p:sp>
        <p:sp>
          <p:nvSpPr>
            <p:cNvPr id="11" name="Rectangle 54">
              <a:extLst>
                <a:ext uri="{FF2B5EF4-FFF2-40B4-BE49-F238E27FC236}">
                  <a16:creationId xmlns:a16="http://schemas.microsoft.com/office/drawing/2014/main" id="{F3CC5D5D-B42D-3242-9113-90221E38CE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2" y="3686"/>
              <a:ext cx="1020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 eaLnBrk="0" hangingPunct="0"/>
              <a:r>
                <a:rPr lang="en-US" altLang="zh-TW" sz="2000">
                  <a:latin typeface="Times New Roman" pitchFamily="18" charset="0"/>
                  <a:ea typeface="新細明體" pitchFamily="18" charset="-120"/>
                </a:rPr>
                <a:t>Magnification</a:t>
              </a:r>
            </a:p>
          </p:txBody>
        </p:sp>
        <p:sp>
          <p:nvSpPr>
            <p:cNvPr id="12" name="Rectangle 55">
              <a:extLst>
                <a:ext uri="{FF2B5EF4-FFF2-40B4-BE49-F238E27FC236}">
                  <a16:creationId xmlns:a16="http://schemas.microsoft.com/office/drawing/2014/main" id="{483DB268-C72E-7A43-B9DF-E00342E83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28" y="3686"/>
              <a:ext cx="91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 eaLnBrk="0" hangingPunct="0"/>
              <a:r>
                <a:rPr lang="en-US" altLang="zh-TW" sz="2000">
                  <a:latin typeface="Times New Roman" pitchFamily="18" charset="0"/>
                  <a:ea typeface="新細明體" pitchFamily="18" charset="-120"/>
                </a:rPr>
                <a:t>Minification</a:t>
              </a:r>
            </a:p>
          </p:txBody>
        </p:sp>
        <p:sp>
          <p:nvSpPr>
            <p:cNvPr id="13" name="Rectangle 56">
              <a:extLst>
                <a:ext uri="{FF2B5EF4-FFF2-40B4-BE49-F238E27FC236}">
                  <a16:creationId xmlns:a16="http://schemas.microsoft.com/office/drawing/2014/main" id="{2CB66B3D-2556-4846-83D7-15CF06DFAE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" y="2352"/>
              <a:ext cx="288" cy="2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>
                <a:ea typeface="新細明體" pitchFamily="18" charset="-120"/>
              </a:endParaRPr>
            </a:p>
          </p:txBody>
        </p:sp>
        <p:sp>
          <p:nvSpPr>
            <p:cNvPr id="14" name="Rectangle 57">
              <a:extLst>
                <a:ext uri="{FF2B5EF4-FFF2-40B4-BE49-F238E27FC236}">
                  <a16:creationId xmlns:a16="http://schemas.microsoft.com/office/drawing/2014/main" id="{775DD1DF-2534-9548-AE98-2AA7AA384B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4" y="3456"/>
              <a:ext cx="649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 eaLnBrk="0" hangingPunct="0"/>
              <a:r>
                <a:rPr lang="en-US" altLang="zh-TW" sz="2000">
                  <a:latin typeface="Times New Roman" pitchFamily="18" charset="0"/>
                  <a:ea typeface="新細明體" pitchFamily="18" charset="-120"/>
                </a:rPr>
                <a:t>Polygon</a:t>
              </a:r>
            </a:p>
          </p:txBody>
        </p:sp>
        <p:sp>
          <p:nvSpPr>
            <p:cNvPr id="15" name="Rectangle 58">
              <a:extLst>
                <a:ext uri="{FF2B5EF4-FFF2-40B4-BE49-F238E27FC236}">
                  <a16:creationId xmlns:a16="http://schemas.microsoft.com/office/drawing/2014/main" id="{E4AA02C3-52C6-5046-AF57-4422B809B4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1" y="3456"/>
              <a:ext cx="61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l" eaLnBrk="0" hangingPunct="0"/>
              <a:r>
                <a:rPr lang="en-US" altLang="zh-TW" sz="2000">
                  <a:latin typeface="Times New Roman" pitchFamily="18" charset="0"/>
                  <a:ea typeface="新細明體" pitchFamily="18" charset="-120"/>
                </a:rPr>
                <a:t>Texture</a:t>
              </a:r>
            </a:p>
          </p:txBody>
        </p:sp>
        <p:sp>
          <p:nvSpPr>
            <p:cNvPr id="16" name="Line 59">
              <a:extLst>
                <a:ext uri="{FF2B5EF4-FFF2-40B4-BE49-F238E27FC236}">
                  <a16:creationId xmlns:a16="http://schemas.microsoft.com/office/drawing/2014/main" id="{0C928F32-2531-8C4E-BF24-8D9DDE69AA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2" y="2208"/>
              <a:ext cx="816" cy="5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7" name="Line 60">
              <a:extLst>
                <a:ext uri="{FF2B5EF4-FFF2-40B4-BE49-F238E27FC236}">
                  <a16:creationId xmlns:a16="http://schemas.microsoft.com/office/drawing/2014/main" id="{A3330EE6-E995-DF44-B8CB-E6E6CDBD2F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66" y="2208"/>
              <a:ext cx="1248" cy="5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8" name="Line 61">
              <a:extLst>
                <a:ext uri="{FF2B5EF4-FFF2-40B4-BE49-F238E27FC236}">
                  <a16:creationId xmlns:a16="http://schemas.microsoft.com/office/drawing/2014/main" id="{FCE122C1-01FB-004F-ADF0-5255148936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2" y="2784"/>
              <a:ext cx="816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19" name="Line 62">
              <a:extLst>
                <a:ext uri="{FF2B5EF4-FFF2-40B4-BE49-F238E27FC236}">
                  <a16:creationId xmlns:a16="http://schemas.microsoft.com/office/drawing/2014/main" id="{772E5914-A8B8-3443-B867-15EED835F9B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14" y="2784"/>
              <a:ext cx="1200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0" name="Line 63">
              <a:extLst>
                <a:ext uri="{FF2B5EF4-FFF2-40B4-BE49-F238E27FC236}">
                  <a16:creationId xmlns:a16="http://schemas.microsoft.com/office/drawing/2014/main" id="{9485DBF2-3BFD-BD4A-A4C4-48F5BF56AE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4" y="2352"/>
              <a:ext cx="1296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1" name="Line 64">
              <a:extLst>
                <a:ext uri="{FF2B5EF4-FFF2-40B4-BE49-F238E27FC236}">
                  <a16:creationId xmlns:a16="http://schemas.microsoft.com/office/drawing/2014/main" id="{027BB8E3-395B-A240-B28C-05AE4D4132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4" y="2640"/>
              <a:ext cx="1296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2" name="Line 65">
              <a:extLst>
                <a:ext uri="{FF2B5EF4-FFF2-40B4-BE49-F238E27FC236}">
                  <a16:creationId xmlns:a16="http://schemas.microsoft.com/office/drawing/2014/main" id="{4B40C0E9-6543-0443-AF9B-C37F9A5A1A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6" y="2352"/>
              <a:ext cx="144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  <p:sp>
          <p:nvSpPr>
            <p:cNvPr id="23" name="Line 66">
              <a:extLst>
                <a:ext uri="{FF2B5EF4-FFF2-40B4-BE49-F238E27FC236}">
                  <a16:creationId xmlns:a16="http://schemas.microsoft.com/office/drawing/2014/main" id="{0CDD6133-9C3E-EE47-9BE1-BEEF5BEDFD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6" y="2640"/>
              <a:ext cx="1392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1470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0E05DF-15E9-0243-9098-964C4797A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Texture Filtering</a:t>
            </a:r>
            <a:endParaRPr kumimoji="1" lang="zh-TW" altLang="en-US" b="1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6B83546-666D-BD46-946D-DDD4D8A48684}"/>
              </a:ext>
            </a:extLst>
          </p:cNvPr>
          <p:cNvSpPr/>
          <p:nvPr/>
        </p:nvSpPr>
        <p:spPr>
          <a:xfrm>
            <a:off x="2135230" y="5464688"/>
            <a:ext cx="106870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Consolas" panose="020B0609020204030204" pitchFamily="49" charset="0"/>
              </a:rPr>
              <a:t>glTexParameteri</a:t>
            </a:r>
            <a:r>
              <a:rPr lang="en-US" altLang="zh-TW" dirty="0">
                <a:latin typeface="Consolas" panose="020B0609020204030204" pitchFamily="49" charset="0"/>
              </a:rPr>
              <a:t>(GL_TEXTURE_2D, GL_TEXTURE_MIN_FILTER, GL_NEAREST);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28294B3-5850-BA40-B885-CA0F55AFCE2D}"/>
              </a:ext>
            </a:extLst>
          </p:cNvPr>
          <p:cNvSpPr/>
          <p:nvPr/>
        </p:nvSpPr>
        <p:spPr>
          <a:xfrm>
            <a:off x="8968580" y="5499743"/>
            <a:ext cx="1314450" cy="3231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spc="5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562424A-0632-564E-AEB1-C6FAAFC3C46A}"/>
              </a:ext>
            </a:extLst>
          </p:cNvPr>
          <p:cNvSpPr/>
          <p:nvPr/>
        </p:nvSpPr>
        <p:spPr>
          <a:xfrm>
            <a:off x="2135230" y="6093075"/>
            <a:ext cx="8476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Consolas" panose="020B0609020204030204" pitchFamily="49" charset="0"/>
              </a:rPr>
              <a:t>glTexParameteri</a:t>
            </a:r>
            <a:r>
              <a:rPr lang="en-US" altLang="zh-TW" dirty="0">
                <a:latin typeface="Consolas" panose="020B0609020204030204" pitchFamily="49" charset="0"/>
              </a:rPr>
              <a:t>(GL_TEXTURE_2D, GL_TEXTURE_MAG_FILTER, GL_LINEAR);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10E9A10-65FD-FA41-9766-A3B296D699C3}"/>
              </a:ext>
            </a:extLst>
          </p:cNvPr>
          <p:cNvSpPr/>
          <p:nvPr/>
        </p:nvSpPr>
        <p:spPr>
          <a:xfrm>
            <a:off x="8952169" y="6116576"/>
            <a:ext cx="1202853" cy="3231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spc="5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B5B1F7E-CC51-EF47-8606-555A4C4C768F}"/>
              </a:ext>
            </a:extLst>
          </p:cNvPr>
          <p:cNvSpPr/>
          <p:nvPr/>
        </p:nvSpPr>
        <p:spPr>
          <a:xfrm>
            <a:off x="6089521" y="6116158"/>
            <a:ext cx="2656830" cy="3231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spc="5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80BC336-2FCC-D942-A7BA-C2EFA93A35ED}"/>
              </a:ext>
            </a:extLst>
          </p:cNvPr>
          <p:cNvSpPr/>
          <p:nvPr/>
        </p:nvSpPr>
        <p:spPr>
          <a:xfrm>
            <a:off x="6089521" y="5499744"/>
            <a:ext cx="2656830" cy="3231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spc="5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9" name="圖片 8" descr="一張含有 文字, 監視器, 螢幕, 電子用品 的圖片&#10;&#10;自動產生的描述">
            <a:extLst>
              <a:ext uri="{FF2B5EF4-FFF2-40B4-BE49-F238E27FC236}">
                <a16:creationId xmlns:a16="http://schemas.microsoft.com/office/drawing/2014/main" id="{7F35CA84-3AEE-A246-818A-9D03D8D42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050" y="1944261"/>
            <a:ext cx="65659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165247"/>
      </p:ext>
    </p:extLst>
  </p:cSld>
  <p:clrMapOvr>
    <a:masterClrMapping/>
  </p:clrMapOvr>
</p:sld>
</file>

<file path=ppt/theme/theme1.xml><?xml version="1.0" encoding="utf-8"?>
<a:theme xmlns:a="http://schemas.openxmlformats.org/drawingml/2006/main" name="Paper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per presentation" id="{2949858B-42CD-42CC-92F6-CF9C71FC861A}" vid="{1C195184-6A1B-4E19-AB0E-99E0F02E71BC}"/>
    </a:ext>
  </a:extLst>
</a:theme>
</file>

<file path=ppt/theme/theme2.xml><?xml version="1.0" encoding="utf-8"?>
<a:theme xmlns:a="http://schemas.openxmlformats.org/drawingml/2006/main" name="Head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Paper presentation</Template>
  <TotalTime>2769</TotalTime>
  <Words>416</Words>
  <Application>Microsoft Macintosh PowerPoint</Application>
  <PresentationFormat>寬螢幕</PresentationFormat>
  <Paragraphs>61</Paragraphs>
  <Slides>18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Arial</vt:lpstr>
      <vt:lpstr>Calibri</vt:lpstr>
      <vt:lpstr>Consolas</vt:lpstr>
      <vt:lpstr>Source Sans Pro</vt:lpstr>
      <vt:lpstr>Source Sans Pro Black</vt:lpstr>
      <vt:lpstr>Times New Roman</vt:lpstr>
      <vt:lpstr>Paper presentation</vt:lpstr>
      <vt:lpstr>Header</vt:lpstr>
      <vt:lpstr>Texture</vt:lpstr>
      <vt:lpstr>Texture Mapping</vt:lpstr>
      <vt:lpstr>Texture Coordinates</vt:lpstr>
      <vt:lpstr>Texture Coordinates</vt:lpstr>
      <vt:lpstr>Texture Wrapping</vt:lpstr>
      <vt:lpstr>Texture Filtering</vt:lpstr>
      <vt:lpstr>Texture Filtering</vt:lpstr>
      <vt:lpstr>Texture Filtering</vt:lpstr>
      <vt:lpstr>Texture Filtering</vt:lpstr>
      <vt:lpstr>Mipmaps</vt:lpstr>
      <vt:lpstr>Mipmaps</vt:lpstr>
      <vt:lpstr>Mipmaps</vt:lpstr>
      <vt:lpstr>PowerPoint 簡報</vt:lpstr>
      <vt:lpstr>Generating Textures</vt:lpstr>
      <vt:lpstr>Applying Textures</vt:lpstr>
      <vt:lpstr>Applying Textures</vt:lpstr>
      <vt:lpstr>Applying Textures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蔡昀臻</dc:creator>
  <cp:lastModifiedBy>陳柏志</cp:lastModifiedBy>
  <cp:revision>144</cp:revision>
  <dcterms:created xsi:type="dcterms:W3CDTF">2020-08-03T02:09:59Z</dcterms:created>
  <dcterms:modified xsi:type="dcterms:W3CDTF">2021-09-27T07:57:20Z</dcterms:modified>
</cp:coreProperties>
</file>

<file path=docProps/thumbnail.jpeg>
</file>